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9188-04AC-4A97-B096-457820C85F84}" type="datetimeFigureOut">
              <a:rPr lang="hr-HR" smtClean="0"/>
              <a:t>6.6.2021.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B53D-458E-4CE5-8F24-29F1190DCA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7216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9188-04AC-4A97-B096-457820C85F84}" type="datetimeFigureOut">
              <a:rPr lang="hr-HR" smtClean="0"/>
              <a:t>6.6.2021.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B53D-458E-4CE5-8F24-29F1190DCA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8486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9188-04AC-4A97-B096-457820C85F84}" type="datetimeFigureOut">
              <a:rPr lang="hr-HR" smtClean="0"/>
              <a:t>6.6.2021.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B53D-458E-4CE5-8F24-29F1190DCA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0712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9188-04AC-4A97-B096-457820C85F84}" type="datetimeFigureOut">
              <a:rPr lang="hr-HR" smtClean="0"/>
              <a:t>6.6.2021.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B53D-458E-4CE5-8F24-29F1190DCA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394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9188-04AC-4A97-B096-457820C85F84}" type="datetimeFigureOut">
              <a:rPr lang="hr-HR" smtClean="0"/>
              <a:t>6.6.2021.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B53D-458E-4CE5-8F24-29F1190DCA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701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9188-04AC-4A97-B096-457820C85F84}" type="datetimeFigureOut">
              <a:rPr lang="hr-HR" smtClean="0"/>
              <a:t>6.6.2021.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B53D-458E-4CE5-8F24-29F1190DCA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616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9188-04AC-4A97-B096-457820C85F84}" type="datetimeFigureOut">
              <a:rPr lang="hr-HR" smtClean="0"/>
              <a:t>6.6.2021.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B53D-458E-4CE5-8F24-29F1190DCA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0437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9188-04AC-4A97-B096-457820C85F84}" type="datetimeFigureOut">
              <a:rPr lang="hr-HR" smtClean="0"/>
              <a:t>6.6.2021.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B53D-458E-4CE5-8F24-29F1190DCA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0473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9188-04AC-4A97-B096-457820C85F84}" type="datetimeFigureOut">
              <a:rPr lang="hr-HR" smtClean="0"/>
              <a:t>6.6.2021.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B53D-458E-4CE5-8F24-29F1190DCA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5812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9188-04AC-4A97-B096-457820C85F84}" type="datetimeFigureOut">
              <a:rPr lang="hr-HR" smtClean="0"/>
              <a:t>6.6.2021.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B53D-458E-4CE5-8F24-29F1190DCA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7778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9188-04AC-4A97-B096-457820C85F84}" type="datetimeFigureOut">
              <a:rPr lang="hr-HR" smtClean="0"/>
              <a:t>6.6.2021.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B53D-458E-4CE5-8F24-29F1190DCA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1618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29188-04AC-4A97-B096-457820C85F84}" type="datetimeFigureOut">
              <a:rPr lang="hr-HR" smtClean="0"/>
              <a:t>6.6.2021.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1B53D-458E-4CE5-8F24-29F1190DCA64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057" y="0"/>
            <a:ext cx="12193057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2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777218"/>
            <a:ext cx="9144000" cy="1655762"/>
          </a:xfrm>
        </p:spPr>
        <p:txBody>
          <a:bodyPr>
            <a:normAutofit/>
          </a:bodyPr>
          <a:lstStyle/>
          <a:p>
            <a:r>
              <a:rPr lang="hr-HR" sz="4400" b="1" dirty="0"/>
              <a:t>Utjecaj velikih svjetskih organizacija na Hrvatsku</a:t>
            </a:r>
            <a:endParaRPr lang="hr-HR" sz="4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156" y="2217499"/>
            <a:ext cx="9205758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99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50223" y="1690688"/>
            <a:ext cx="4534989" cy="4351338"/>
          </a:xfrm>
        </p:spPr>
        <p:txBody>
          <a:bodyPr>
            <a:normAutofit/>
          </a:bodyPr>
          <a:lstStyle/>
          <a:p>
            <a:r>
              <a:rPr lang="hr-HR" i="1" dirty="0"/>
              <a:t>Republika Hrvatska jedinstvena je i nedjeljiva demokratska i socijalna država. U Republici Hrvatskoj vlast proizlazi iz naroda i pripada narodu kao zajednici slobodnih i ravnopravnih državljana. </a:t>
            </a:r>
            <a:endParaRPr lang="hr-HR" i="1" dirty="0" smtClean="0"/>
          </a:p>
          <a:p>
            <a:pPr marL="0" indent="0">
              <a:buNone/>
            </a:pPr>
            <a:r>
              <a:rPr lang="hr-HR" dirty="0" smtClean="0"/>
              <a:t>Iz </a:t>
            </a:r>
            <a:r>
              <a:rPr lang="hr-HR" dirty="0"/>
              <a:t>Ustava Republike Hrvatske, Temeljne odredbe, članak 1.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991" y="1168635"/>
            <a:ext cx="7362009" cy="539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2737" y="1162843"/>
            <a:ext cx="10515600" cy="1325563"/>
          </a:xfrm>
        </p:spPr>
        <p:txBody>
          <a:bodyPr/>
          <a:lstStyle/>
          <a:p>
            <a:r>
              <a:rPr lang="hr-HR" b="1" dirty="0"/>
              <a:t>Hrvatska i svijet</a:t>
            </a:r>
            <a:br>
              <a:rPr lang="hr-HR" b="1" dirty="0"/>
            </a:b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2737" y="2252345"/>
            <a:ext cx="10515600" cy="4351338"/>
          </a:xfrm>
        </p:spPr>
        <p:txBody>
          <a:bodyPr/>
          <a:lstStyle/>
          <a:p>
            <a:r>
              <a:rPr lang="hr-HR" dirty="0"/>
              <a:t>s</a:t>
            </a:r>
            <a:r>
              <a:rPr lang="hr-HR" dirty="0" smtClean="0"/>
              <a:t>amostalnost- 1991</a:t>
            </a:r>
          </a:p>
          <a:p>
            <a:r>
              <a:rPr lang="hr-HR" dirty="0"/>
              <a:t>aktivno </a:t>
            </a:r>
            <a:r>
              <a:rPr lang="hr-HR" dirty="0" smtClean="0"/>
              <a:t>pridruženje </a:t>
            </a:r>
            <a:r>
              <a:rPr lang="hr-HR" dirty="0"/>
              <a:t>mnogim </a:t>
            </a:r>
            <a:r>
              <a:rPr lang="hr-HR" b="1" dirty="0"/>
              <a:t>međunarodnim </a:t>
            </a:r>
            <a:r>
              <a:rPr lang="hr-HR" b="1" dirty="0" smtClean="0"/>
              <a:t>organizacijama:</a:t>
            </a:r>
          </a:p>
          <a:p>
            <a:endParaRPr lang="hr-HR" b="1" dirty="0"/>
          </a:p>
          <a:p>
            <a:r>
              <a:rPr lang="hr-HR" b="1" dirty="0" smtClean="0"/>
              <a:t>UN</a:t>
            </a:r>
          </a:p>
          <a:p>
            <a:r>
              <a:rPr lang="hr-HR" b="1" dirty="0" smtClean="0"/>
              <a:t>UNESCO</a:t>
            </a:r>
          </a:p>
          <a:p>
            <a:r>
              <a:rPr lang="hr-HR" b="1" dirty="0" smtClean="0"/>
              <a:t>UNICEF</a:t>
            </a:r>
          </a:p>
          <a:p>
            <a:r>
              <a:rPr lang="hr-HR" b="1" dirty="0" smtClean="0"/>
              <a:t>FAO</a:t>
            </a:r>
          </a:p>
          <a:p>
            <a:r>
              <a:rPr lang="hr-HR" b="1" dirty="0" smtClean="0"/>
              <a:t>WHO…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72" y="3872472"/>
            <a:ext cx="3535679" cy="23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6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782" y="1172483"/>
            <a:ext cx="6350869" cy="435133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22216" y="562261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Hrvatski vojnici sudjeluju u mirovnim misijama koje UN provodi diljem svijeta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873" y="1280161"/>
            <a:ext cx="4960654" cy="3305811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7350034" y="4745449"/>
            <a:ext cx="46416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WHO je koordinator borbe protiv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pandemije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COVID-19</a:t>
            </a:r>
            <a:b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</a:br>
            <a:endParaRPr lang="hr-HR" b="1" i="0" dirty="0" smtClean="0">
              <a:solidFill>
                <a:srgbClr val="383838"/>
              </a:solidFill>
              <a:effectLst/>
              <a:latin typeface="Nunito"/>
            </a:endParaRPr>
          </a:p>
          <a:p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Hrvatska kao članica sudjeluje u davanju i primanju korisnih informacija o toj </a:t>
            </a:r>
            <a:r>
              <a:rPr lang="hr-HR" b="0" i="0" dirty="0" err="1" smtClean="0">
                <a:solidFill>
                  <a:srgbClr val="212529"/>
                </a:solidFill>
                <a:effectLst/>
                <a:latin typeface="Nunito"/>
              </a:rPr>
              <a:t>pandemiji</a:t>
            </a:r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.</a:t>
            </a:r>
            <a:endParaRPr lang="hr-HR" b="0" i="0" dirty="0">
              <a:solidFill>
                <a:srgbClr val="212529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450942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89857" y="1423927"/>
            <a:ext cx="10515600" cy="4351338"/>
          </a:xfrm>
        </p:spPr>
        <p:txBody>
          <a:bodyPr/>
          <a:lstStyle/>
          <a:p>
            <a:r>
              <a:rPr lang="hr-HR" b="1" dirty="0" smtClean="0"/>
              <a:t>Međunarodni monetarni fond</a:t>
            </a:r>
            <a:r>
              <a:rPr lang="hr-HR" dirty="0"/>
              <a:t> (MMF</a:t>
            </a:r>
            <a:r>
              <a:rPr lang="hr-HR" dirty="0" smtClean="0"/>
              <a:t>)</a:t>
            </a:r>
          </a:p>
          <a:p>
            <a:r>
              <a:rPr lang="hr-HR" b="1" dirty="0" smtClean="0"/>
              <a:t>Svjetska trgovinska organizacija </a:t>
            </a:r>
            <a:r>
              <a:rPr lang="hr-HR" dirty="0" smtClean="0"/>
              <a:t>(WTO)</a:t>
            </a:r>
          </a:p>
          <a:p>
            <a:r>
              <a:rPr lang="pl-PL" b="1" dirty="0" smtClean="0"/>
              <a:t>NATO</a:t>
            </a:r>
            <a:r>
              <a:rPr lang="pl-PL" dirty="0"/>
              <a:t>-</a:t>
            </a:r>
            <a:r>
              <a:rPr lang="pl-PL" dirty="0" smtClean="0"/>
              <a:t> </a:t>
            </a:r>
            <a:r>
              <a:rPr lang="pl-PL" dirty="0"/>
              <a:t>2009. </a:t>
            </a:r>
            <a:r>
              <a:rPr lang="pl-PL" dirty="0" smtClean="0"/>
              <a:t>god. vojno-obrambena organizacija</a:t>
            </a:r>
          </a:p>
          <a:p>
            <a:r>
              <a:rPr lang="hr-HR" b="1" dirty="0" smtClean="0"/>
              <a:t>Međunarodni </a:t>
            </a:r>
            <a:r>
              <a:rPr lang="hr-HR" b="1" dirty="0"/>
              <a:t>olimpijski </a:t>
            </a:r>
            <a:r>
              <a:rPr lang="hr-HR" b="1" dirty="0" smtClean="0"/>
              <a:t>odbor </a:t>
            </a:r>
            <a:r>
              <a:rPr lang="hr-HR" dirty="0" smtClean="0"/>
              <a:t>(</a:t>
            </a:r>
            <a:r>
              <a:rPr lang="hr-HR" dirty="0" smtClean="0"/>
              <a:t>MOO)</a:t>
            </a:r>
          </a:p>
          <a:p>
            <a:r>
              <a:rPr lang="pl-PL" dirty="0"/>
              <a:t>međunarodne sportske organizacije – </a:t>
            </a:r>
            <a:r>
              <a:rPr lang="pl-PL" b="1" dirty="0" smtClean="0"/>
              <a:t>FIFA, FIBA, UEFA, </a:t>
            </a:r>
            <a:r>
              <a:rPr lang="pl-PL" b="1" dirty="0"/>
              <a:t>IHF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59" y="4196481"/>
            <a:ext cx="3614057" cy="24285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348" y="4252524"/>
            <a:ext cx="3557451" cy="237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1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/>
          <a:lstStyle/>
          <a:p>
            <a:r>
              <a:rPr lang="hr-HR" b="1" dirty="0"/>
              <a:t>Hrvatska i Europska unija</a:t>
            </a:r>
            <a:br>
              <a:rPr lang="hr-HR" b="1" dirty="0"/>
            </a:br>
            <a:endParaRPr lang="hr-HR" b="1" dirty="0"/>
          </a:p>
        </p:txBody>
      </p:sp>
      <p:sp>
        <p:nvSpPr>
          <p:cNvPr id="4" name="Zaobljeni pravokutnik 3"/>
          <p:cNvSpPr/>
          <p:nvPr/>
        </p:nvSpPr>
        <p:spPr>
          <a:xfrm>
            <a:off x="949234" y="2098766"/>
            <a:ext cx="2708366" cy="13759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Prijam </a:t>
            </a:r>
            <a:r>
              <a:rPr lang="hr-HR" dirty="0"/>
              <a:t>u članstvo </a:t>
            </a:r>
            <a:r>
              <a:rPr lang="hr-HR" b="1" dirty="0"/>
              <a:t>Vijeća Europe </a:t>
            </a:r>
            <a:r>
              <a:rPr lang="hr-HR" dirty="0"/>
              <a:t>1996.</a:t>
            </a:r>
          </a:p>
        </p:txBody>
      </p:sp>
      <p:sp>
        <p:nvSpPr>
          <p:cNvPr id="6" name="Zaobljeni pravokutnik 5"/>
          <p:cNvSpPr/>
          <p:nvPr/>
        </p:nvSpPr>
        <p:spPr>
          <a:xfrm>
            <a:off x="4463142" y="2080226"/>
            <a:ext cx="2721429" cy="13759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2001. Hrvatska je potpisala </a:t>
            </a:r>
            <a:r>
              <a:rPr lang="hr-HR" b="1" dirty="0"/>
              <a:t>Sporazum o stabilizaciji i pridruživanju s Europskom </a:t>
            </a:r>
            <a:r>
              <a:rPr lang="hr-HR" b="1" dirty="0" smtClean="0"/>
              <a:t>unijom</a:t>
            </a:r>
            <a:endParaRPr lang="hr-HR" dirty="0"/>
          </a:p>
        </p:txBody>
      </p:sp>
      <p:sp>
        <p:nvSpPr>
          <p:cNvPr id="7" name="Zaobljeni pravokutnik 6"/>
          <p:cNvSpPr/>
          <p:nvPr/>
        </p:nvSpPr>
        <p:spPr>
          <a:xfrm>
            <a:off x="8085907" y="2098766"/>
            <a:ext cx="2721429" cy="13759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U veljači 2003. podnijela je </a:t>
            </a:r>
            <a:r>
              <a:rPr lang="hr-HR" b="1" dirty="0"/>
              <a:t>zahtjev za članstvo </a:t>
            </a:r>
            <a:r>
              <a:rPr lang="hr-HR" dirty="0"/>
              <a:t>u Europskoj uniji.</a:t>
            </a:r>
          </a:p>
        </p:txBody>
      </p:sp>
      <p:sp>
        <p:nvSpPr>
          <p:cNvPr id="9" name="Zaobljeni pravokutnik 8"/>
          <p:cNvSpPr/>
          <p:nvPr/>
        </p:nvSpPr>
        <p:spPr>
          <a:xfrm>
            <a:off x="8739050" y="4331388"/>
            <a:ext cx="2629989" cy="14717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2004.</a:t>
            </a:r>
            <a:r>
              <a:rPr lang="hr-HR" dirty="0"/>
              <a:t> </a:t>
            </a:r>
            <a:r>
              <a:rPr lang="hr-HR" b="1" dirty="0" smtClean="0"/>
              <a:t>Hrvatskoj</a:t>
            </a:r>
            <a:r>
              <a:rPr lang="hr-HR" b="1" dirty="0"/>
              <a:t> </a:t>
            </a:r>
          </a:p>
          <a:p>
            <a:pPr algn="ctr"/>
            <a:r>
              <a:rPr lang="hr-HR" b="1" dirty="0" smtClean="0"/>
              <a:t>dodijeljen </a:t>
            </a:r>
            <a:r>
              <a:rPr lang="hr-HR" b="1" dirty="0"/>
              <a:t>status kandidatkinje</a:t>
            </a:r>
            <a:endParaRPr lang="hr-HR" dirty="0"/>
          </a:p>
        </p:txBody>
      </p:sp>
      <p:sp>
        <p:nvSpPr>
          <p:cNvPr id="11" name="Zaobljeni pravokutnik 10"/>
          <p:cNvSpPr/>
          <p:nvPr/>
        </p:nvSpPr>
        <p:spPr>
          <a:xfrm>
            <a:off x="5164179" y="4373563"/>
            <a:ext cx="2852059" cy="15088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 2005. </a:t>
            </a:r>
            <a:r>
              <a:rPr lang="it-IT" dirty="0" err="1" smtClean="0"/>
              <a:t>otvoreni</a:t>
            </a:r>
            <a:r>
              <a:rPr lang="it-IT" dirty="0" smtClean="0"/>
              <a:t> </a:t>
            </a:r>
            <a:r>
              <a:rPr lang="it-IT" dirty="0"/>
              <a:t>su </a:t>
            </a:r>
            <a:r>
              <a:rPr lang="it-IT" b="1" dirty="0" err="1"/>
              <a:t>pregovori</a:t>
            </a:r>
            <a:endParaRPr lang="hr-HR" dirty="0"/>
          </a:p>
        </p:txBody>
      </p:sp>
      <p:sp>
        <p:nvSpPr>
          <p:cNvPr id="13" name="Zaobljeni pravokutnik 12"/>
          <p:cNvSpPr/>
          <p:nvPr/>
        </p:nvSpPr>
        <p:spPr>
          <a:xfrm>
            <a:off x="235126" y="4121946"/>
            <a:ext cx="3553098" cy="2178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smtClean="0"/>
              <a:t>1</a:t>
            </a:r>
            <a:r>
              <a:rPr lang="nl-NL" sz="2800" b="1" dirty="0"/>
              <a:t>. srpnja 2013</a:t>
            </a:r>
            <a:r>
              <a:rPr lang="nl-NL" sz="2800" b="1" dirty="0" smtClean="0"/>
              <a:t>.</a:t>
            </a:r>
            <a:r>
              <a:rPr lang="nl-NL" sz="2800" dirty="0" smtClean="0"/>
              <a:t> </a:t>
            </a:r>
            <a:r>
              <a:rPr lang="hr-HR" sz="2800" dirty="0" smtClean="0"/>
              <a:t>Hrvatska postaje članica</a:t>
            </a:r>
            <a:r>
              <a:rPr lang="nl-NL" sz="2800" dirty="0" smtClean="0"/>
              <a:t> </a:t>
            </a:r>
            <a:r>
              <a:rPr lang="nl-NL" sz="2800" dirty="0"/>
              <a:t>Europske unije.</a:t>
            </a:r>
            <a:endParaRPr lang="hr-HR" sz="2800" dirty="0"/>
          </a:p>
        </p:txBody>
      </p:sp>
      <p:sp>
        <p:nvSpPr>
          <p:cNvPr id="14" name="Strelica udesno 13"/>
          <p:cNvSpPr/>
          <p:nvPr/>
        </p:nvSpPr>
        <p:spPr>
          <a:xfrm>
            <a:off x="3796935" y="2684909"/>
            <a:ext cx="583474" cy="2873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Strelica udesno 14"/>
          <p:cNvSpPr/>
          <p:nvPr/>
        </p:nvSpPr>
        <p:spPr>
          <a:xfrm>
            <a:off x="7380513" y="2759495"/>
            <a:ext cx="583474" cy="2873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Strelica udesno 15"/>
          <p:cNvSpPr/>
          <p:nvPr/>
        </p:nvSpPr>
        <p:spPr>
          <a:xfrm rot="5400000">
            <a:off x="9485808" y="3759363"/>
            <a:ext cx="583474" cy="2873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Strelica udesno 16"/>
          <p:cNvSpPr/>
          <p:nvPr/>
        </p:nvSpPr>
        <p:spPr>
          <a:xfrm rot="10800000">
            <a:off x="8085907" y="4923570"/>
            <a:ext cx="583474" cy="2873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Strelica udesno 17"/>
          <p:cNvSpPr/>
          <p:nvPr/>
        </p:nvSpPr>
        <p:spPr>
          <a:xfrm rot="10800000">
            <a:off x="4254134" y="4984285"/>
            <a:ext cx="583474" cy="2873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Pravokutnik 18"/>
          <p:cNvSpPr/>
          <p:nvPr/>
        </p:nvSpPr>
        <p:spPr>
          <a:xfrm>
            <a:off x="3863632" y="5271669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dirty="0" smtClean="0">
                <a:solidFill>
                  <a:srgbClr val="262626"/>
                </a:solidFill>
                <a:latin typeface="Nunito"/>
              </a:rPr>
              <a:t>r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eferendum</a:t>
            </a:r>
          </a:p>
          <a:p>
            <a:pPr algn="ctr"/>
            <a:r>
              <a:rPr lang="hr-HR" dirty="0" smtClean="0">
                <a:solidFill>
                  <a:srgbClr val="262626"/>
                </a:solidFill>
                <a:latin typeface="Nunito"/>
              </a:rPr>
              <a:t>2012.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9781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1819" y="0"/>
            <a:ext cx="5909396" cy="332403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01819" cy="4199572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1627632" y="4715350"/>
            <a:ext cx="9543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Članstvo Hrvatske u Europskoj uniji od 1. srpnja 2013. sigurno je </a:t>
            </a:r>
            <a:r>
              <a:rPr lang="hr-HR" b="1" i="0" dirty="0" smtClean="0">
                <a:solidFill>
                  <a:srgbClr val="2969B0"/>
                </a:solidFill>
                <a:effectLst/>
                <a:latin typeface="Nunito"/>
              </a:rPr>
              <a:t>najveće međunarodno postignuće od članstva u UN-u.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 </a:t>
            </a:r>
            <a:r>
              <a:rPr lang="hr-HR" b="1" i="0" dirty="0" smtClean="0">
                <a:solidFill>
                  <a:srgbClr val="2969B0"/>
                </a:solidFill>
                <a:effectLst/>
                <a:latin typeface="Nunito"/>
              </a:rPr>
              <a:t>Zajedničko tržište s gotovo pola milijarde stanovnika, financijska stabilnost (zajednička valuta), trgovinska razmjena, sloboda kretanja ljudi i kapitala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, </a:t>
            </a:r>
            <a:r>
              <a:rPr lang="hr-HR" b="1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Nunito"/>
              </a:rPr>
              <a:t>korištenje financijskom pomoći 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za razvoj zemlje iz fondova EU-a samo su neke od koristi članstva Hrvatske u toj organizaciji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0466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838200" y="968629"/>
            <a:ext cx="10515600" cy="1325563"/>
          </a:xfrm>
        </p:spPr>
        <p:txBody>
          <a:bodyPr/>
          <a:lstStyle/>
          <a:p>
            <a:pPr eaLnBrk="1" hangingPunct="1"/>
            <a:r>
              <a:rPr lang="hr-HR" altLang="sr-Latn-RS" dirty="0" smtClean="0"/>
              <a:t>Ponavljanje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hr-HR" altLang="sr-Latn-RS" sz="2700" dirty="0"/>
              <a:t>O</a:t>
            </a:r>
            <a:r>
              <a:rPr lang="en-US" altLang="sr-Latn-RS" sz="2700" dirty="0" err="1"/>
              <a:t>brazložite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geografski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smještaj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i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položaj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Republike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Hrvatske</a:t>
            </a:r>
            <a:r>
              <a:rPr lang="en-US" altLang="sr-Latn-RS" sz="2700" dirty="0"/>
              <a:t> u </a:t>
            </a:r>
            <a:r>
              <a:rPr lang="en-US" altLang="sr-Latn-RS" sz="2700" dirty="0" err="1"/>
              <a:t>Europi</a:t>
            </a:r>
            <a:r>
              <a:rPr lang="en-US" altLang="sr-Latn-RS" sz="2700" dirty="0"/>
              <a:t>. </a:t>
            </a:r>
            <a:endParaRPr lang="hr-HR" altLang="sr-Latn-RS" sz="2700" dirty="0"/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en-US" altLang="sr-Latn-RS" sz="2700" dirty="0" err="1"/>
              <a:t>Opišite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proces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proširivanja</a:t>
            </a:r>
            <a:r>
              <a:rPr lang="en-US" altLang="sr-Latn-RS" sz="2700" dirty="0"/>
              <a:t> EU </a:t>
            </a:r>
            <a:r>
              <a:rPr lang="en-US" altLang="sr-Latn-RS" sz="2700" dirty="0" err="1"/>
              <a:t>i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mjesto</a:t>
            </a:r>
            <a:r>
              <a:rPr lang="en-US" altLang="sr-Latn-RS" sz="2700" dirty="0"/>
              <a:t> RH u </a:t>
            </a:r>
            <a:r>
              <a:rPr lang="en-US" altLang="sr-Latn-RS" sz="2700" dirty="0" err="1"/>
              <a:t>europskim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integracijama</a:t>
            </a:r>
            <a:r>
              <a:rPr lang="en-US" altLang="sr-Latn-RS" sz="2700" dirty="0"/>
              <a:t>. </a:t>
            </a:r>
            <a:endParaRPr lang="hr-HR" altLang="sr-Latn-RS" sz="2700" dirty="0"/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en-US" altLang="sr-Latn-RS" sz="2700" dirty="0" err="1"/>
              <a:t>Navedite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primjere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suradnje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Republike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Hrvatske</a:t>
            </a:r>
            <a:r>
              <a:rPr lang="en-US" altLang="sr-Latn-RS" sz="2700" dirty="0"/>
              <a:t> s EU </a:t>
            </a:r>
            <a:r>
              <a:rPr lang="en-US" altLang="sr-Latn-RS" sz="2700" dirty="0" err="1"/>
              <a:t>i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drugim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gospodarskim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zajednicama</a:t>
            </a:r>
            <a:r>
              <a:rPr lang="en-US" altLang="sr-Latn-RS" sz="2700" dirty="0"/>
              <a:t>.</a:t>
            </a:r>
            <a:endParaRPr lang="hr-HR" altLang="sr-Latn-RS" sz="2700" dirty="0"/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en-US" altLang="sr-Latn-RS" sz="2700" dirty="0" err="1"/>
              <a:t>Opišite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proces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priključenja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i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ulaska</a:t>
            </a:r>
            <a:r>
              <a:rPr lang="en-US" altLang="sr-Latn-RS" sz="2700" dirty="0"/>
              <a:t> u EU.</a:t>
            </a:r>
            <a:endParaRPr lang="hr-HR" altLang="sr-Latn-RS" sz="2700" dirty="0"/>
          </a:p>
          <a:p>
            <a:pPr marL="514350" indent="-514350">
              <a:lnSpc>
                <a:spcPct val="80000"/>
              </a:lnSpc>
              <a:buFont typeface="Calibri" panose="020F0502020204030204" pitchFamily="34" charset="0"/>
              <a:buAutoNum type="arabicPeriod"/>
            </a:pPr>
            <a:r>
              <a:rPr lang="en-US" altLang="sr-Latn-RS" sz="2700" dirty="0" err="1"/>
              <a:t>Pronađite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na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internetu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podatke</a:t>
            </a:r>
            <a:r>
              <a:rPr lang="en-US" altLang="sr-Latn-RS" sz="2700" dirty="0"/>
              <a:t> o </a:t>
            </a:r>
            <a:r>
              <a:rPr lang="en-US" altLang="sr-Latn-RS" sz="2700" dirty="0" err="1"/>
              <a:t>ambasadama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i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konzularnim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predstavništvima</a:t>
            </a:r>
            <a:r>
              <a:rPr lang="en-US" altLang="sr-Latn-RS" sz="2700" dirty="0"/>
              <a:t> u </a:t>
            </a:r>
            <a:r>
              <a:rPr lang="en-US" altLang="sr-Latn-RS" sz="2700" dirty="0" err="1"/>
              <a:t>našoj</a:t>
            </a:r>
            <a:r>
              <a:rPr lang="en-US" altLang="sr-Latn-RS" sz="2700" dirty="0"/>
              <a:t> </a:t>
            </a:r>
            <a:r>
              <a:rPr lang="en-US" altLang="sr-Latn-RS" sz="2700" dirty="0" err="1"/>
              <a:t>državi</a:t>
            </a:r>
            <a:r>
              <a:rPr lang="en-US" altLang="sr-Latn-RS" sz="2700" dirty="0"/>
              <a:t>.</a:t>
            </a:r>
            <a:endParaRPr lang="hr-HR" altLang="sr-Latn-RS" sz="2700" dirty="0"/>
          </a:p>
        </p:txBody>
      </p:sp>
    </p:spTree>
    <p:extLst>
      <p:ext uri="{BB962C8B-B14F-4D97-AF65-F5344CB8AC3E}">
        <p14:creationId xmlns:p14="http://schemas.microsoft.com/office/powerpoint/2010/main" val="403074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166</Words>
  <Application>Microsoft Office PowerPoint</Application>
  <PresentationFormat>Široki zaslon</PresentationFormat>
  <Paragraphs>37</Paragraphs>
  <Slides>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Nunito</vt:lpstr>
      <vt:lpstr>Tema sustava Office</vt:lpstr>
      <vt:lpstr>PowerPoint prezentacija</vt:lpstr>
      <vt:lpstr>PowerPoint prezentacija</vt:lpstr>
      <vt:lpstr>Hrvatska i svijet </vt:lpstr>
      <vt:lpstr>PowerPoint prezentacija</vt:lpstr>
      <vt:lpstr>PowerPoint prezentacija</vt:lpstr>
      <vt:lpstr>Hrvatska i Europska unija </vt:lpstr>
      <vt:lpstr>PowerPoint prezentacija</vt:lpstr>
      <vt:lpstr>Ponavljanje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6</cp:revision>
  <dcterms:created xsi:type="dcterms:W3CDTF">2021-06-06T19:42:54Z</dcterms:created>
  <dcterms:modified xsi:type="dcterms:W3CDTF">2021-06-06T20:15:30Z</dcterms:modified>
</cp:coreProperties>
</file>